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Convergence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nvergence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c24d553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c24d553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c24d553e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c24d553e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c26a818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c26a818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c24d553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c24d553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c26a818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c26a818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c8e0a1f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c8e0a1f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d35962f2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d35962f2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c8e0a1f82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c8e0a1f82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d76b42d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d76b42d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c8e0a1f8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c8e0a1f8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c24d553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c24d553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c8e0a1f82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c8e0a1f82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c8e0a1f82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c8e0a1f82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d76b42d8d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d76b42d8d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d76b42d8d_1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dd76b42d8d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d76b42d8d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d76b42d8d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d76b42d8d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d76b42d8d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d76b42d8d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d76b42d8d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c8e0a1f82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c8e0a1f82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c8e0a1f82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c8e0a1f82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c8e0a1f82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c8e0a1f82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d91426a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d91426a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d76b42d8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d76b42d8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c8e0a1f82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c8e0a1f82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d76b42d8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d76b42d8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d76b42d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d76b42d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c8e0a1f82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c8e0a1f82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d76b42d8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d76b42d8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d76b42d8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dd76b42d8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d76b42d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d76b42d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d76b42d8d_1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d76b42d8d_1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c26a818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c26a818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d35962f2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d35962f2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c93773ee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c93773ee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c65f93e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c65f93e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c65f93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c65f93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c65f93e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c65f93e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c65f93e1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c65f93e1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c93773e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c93773e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c93773e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c93773e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d76b42d8d_1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dd76b42d8d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Parametrizar la recta para obtener los puntos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dc93773ee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dc93773ee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Parametrizar la recta para obtener los puntos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dc93773ee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dc93773ee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d35962f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d35962f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c93773ee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c93773ee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c93773ee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dc93773ee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dc93773ee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dc93773ee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dc93773ee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dc93773ee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c93773ee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dc93773ee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c93773ee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dc93773ee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dc93773ee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dc93773ee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recta azul debe cortar a alguno de los tres planos (hacer alguna de las coordenadas 0 y resolver para las otras dos)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dc93773ee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dc93773ee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dc93773ee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dc93773ee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d76b42d8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d76b42d8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d35962f2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d35962f2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d76b42d8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d76b42d8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d76b42d8d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d76b42d8d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d76b42d8d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d76b42d8d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c24d553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c24d553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área total está relacionadacon la forma de la proteína. Evidentemente el área varía en función de la disposición de las esferas.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c24d553e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c24d553e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c24d553e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c24d553e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hnF1cGqNqKeOFB0D156tXD8IM0uniS6F/vie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cCpXgJO-neC9MiXHThK7BTKQVjV4sh4q/view" TargetMode="External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m0VFyjdjWycaOTJHmtVyQe1uZOT2UntY/view" TargetMode="External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gif"/><Relationship Id="rId4" Type="http://schemas.openxmlformats.org/officeDocument/2006/relationships/image" Target="../media/image3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6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jpg"/><Relationship Id="rId4" Type="http://schemas.openxmlformats.org/officeDocument/2006/relationships/image" Target="../media/image53.png"/><Relationship Id="rId5" Type="http://schemas.openxmlformats.org/officeDocument/2006/relationships/image" Target="../media/image42.png"/><Relationship Id="rId6" Type="http://schemas.openxmlformats.org/officeDocument/2006/relationships/image" Target="../media/image58.png"/><Relationship Id="rId7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55.gif"/><Relationship Id="rId5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gif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Nanosuperficies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El mundo a escala molecular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65" name="Google Shape;165;p22" title="video van der wa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1299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6690725" y="1649350"/>
            <a:ext cx="1647600" cy="16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6421025" y="1379650"/>
            <a:ext cx="2187000" cy="2187000"/>
          </a:xfrm>
          <a:prstGeom prst="ellipse">
            <a:avLst/>
          </a:prstGeom>
          <a:solidFill>
            <a:srgbClr val="FF0000">
              <a:alpha val="18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5505150" y="2652150"/>
            <a:ext cx="1647600" cy="16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5912050" y="1989075"/>
            <a:ext cx="1647600" cy="1647600"/>
          </a:xfrm>
          <a:prstGeom prst="ellipse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5642350" y="1746250"/>
            <a:ext cx="2187000" cy="2187000"/>
          </a:xfrm>
          <a:prstGeom prst="ellipse">
            <a:avLst/>
          </a:prstGeom>
          <a:solidFill>
            <a:srgbClr val="9D9D9D">
              <a:alpha val="19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5235450" y="2382450"/>
            <a:ext cx="2187000" cy="2187000"/>
          </a:xfrm>
          <a:prstGeom prst="ellipse">
            <a:avLst/>
          </a:prstGeom>
          <a:solidFill>
            <a:srgbClr val="FF0000">
              <a:alpha val="18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6332325" y="3037325"/>
            <a:ext cx="1647600" cy="16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4877375" y="1649350"/>
            <a:ext cx="1647600" cy="16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6524975" y="1324288"/>
            <a:ext cx="1647600" cy="16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1915400" y="2382450"/>
            <a:ext cx="12054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SAS</a:t>
            </a:r>
            <a:endParaRPr sz="40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4607650" y="1379625"/>
            <a:ext cx="2187000" cy="2187000"/>
          </a:xfrm>
          <a:prstGeom prst="ellipse">
            <a:avLst/>
          </a:prstGeom>
          <a:solidFill>
            <a:srgbClr val="FF0000">
              <a:alpha val="18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6255275" y="1054600"/>
            <a:ext cx="2187000" cy="2187000"/>
          </a:xfrm>
          <a:prstGeom prst="ellipse">
            <a:avLst/>
          </a:prstGeom>
          <a:solidFill>
            <a:srgbClr val="FF0000">
              <a:alpha val="18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6062625" y="2767625"/>
            <a:ext cx="2187000" cy="2187000"/>
          </a:xfrm>
          <a:prstGeom prst="ellipse">
            <a:avLst/>
          </a:prstGeom>
          <a:solidFill>
            <a:srgbClr val="FF0000">
              <a:alpha val="186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89" name="Google Shape;189;p24" title="sa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1299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54435" r="0" t="0"/>
          <a:stretch/>
        </p:blipFill>
        <p:spPr>
          <a:xfrm rot="5400000">
            <a:off x="4591087" y="737236"/>
            <a:ext cx="3605125" cy="45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366250" y="2292413"/>
            <a:ext cx="19557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scs</a:t>
            </a:r>
            <a:endParaRPr sz="72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02" name="Google Shape;202;p26" title="sesconoll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1031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100">
                <a:latin typeface="Convergence"/>
                <a:ea typeface="Convergence"/>
                <a:cs typeface="Convergence"/>
                <a:sym typeface="Convergence"/>
              </a:rPr>
              <a:t>Método Analítico</a:t>
            </a:r>
            <a:endParaRPr b="1" sz="410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4294967295" type="title"/>
          </p:nvPr>
        </p:nvSpPr>
        <p:spPr>
          <a:xfrm>
            <a:off x="486850" y="33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Biblioteca inicial: 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5" y="1100775"/>
            <a:ext cx="4040675" cy="2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577" y="4259900"/>
            <a:ext cx="217626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880200" y="3807800"/>
            <a:ext cx="22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dk2"/>
                </a:solidFill>
              </a:rPr>
              <a:t>Fichero de estructuras proteicas</a:t>
            </a:r>
            <a:endParaRPr i="1" sz="1100">
              <a:solidFill>
                <a:schemeClr val="dk2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4764700" y="2511650"/>
            <a:ext cx="1424700" cy="654000"/>
          </a:xfrm>
          <a:prstGeom prst="rightArrow">
            <a:avLst>
              <a:gd fmla="val 53081" name="adj1"/>
              <a:gd fmla="val 74992" name="adj2"/>
            </a:avLst>
          </a:prstGeom>
          <a:solidFill>
            <a:srgbClr val="6592BB">
              <a:alpha val="6499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1950" y="1167334"/>
            <a:ext cx="1032499" cy="10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6290100" y="2454550"/>
            <a:ext cx="2176200" cy="88500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Estructura de datos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4764700" y="1744213"/>
            <a:ext cx="1599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Función de “parsing”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Biblioteca inicial:</a:t>
            </a:r>
            <a:endParaRPr/>
          </a:p>
        </p:txBody>
      </p:sp>
      <p:sp>
        <p:nvSpPr>
          <p:cNvPr id="225" name="Google Shape;225;p29"/>
          <p:cNvSpPr txBox="1"/>
          <p:nvPr>
            <p:ph idx="4294967295" type="body"/>
          </p:nvPr>
        </p:nvSpPr>
        <p:spPr>
          <a:xfrm>
            <a:off x="311700" y="1152475"/>
            <a:ext cx="2720100" cy="3416400"/>
          </a:xfrm>
          <a:prstGeom prst="rect">
            <a:avLst/>
          </a:prstGeom>
          <a:solidFill>
            <a:srgbClr val="7BFF3A">
              <a:alpha val="65820"/>
            </a:srgbClr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Clase TPDB: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Vector de átomos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Vector residuos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Vector subunidades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int AtomCount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26" name="Google Shape;226;p29"/>
          <p:cNvSpPr txBox="1"/>
          <p:nvPr>
            <p:ph idx="4294967295" type="body"/>
          </p:nvPr>
        </p:nvSpPr>
        <p:spPr>
          <a:xfrm>
            <a:off x="3201900" y="1152475"/>
            <a:ext cx="2720100" cy="3416400"/>
          </a:xfrm>
          <a:prstGeom prst="rect">
            <a:avLst/>
          </a:prstGeom>
          <a:solidFill>
            <a:srgbClr val="FF0000">
              <a:alpha val="18640"/>
            </a:srgbClr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Clase Atm: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Posición (X,Y,Z)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Radio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Temp, tag, serialnumber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27" name="Google Shape;227;p29"/>
          <p:cNvSpPr txBox="1"/>
          <p:nvPr>
            <p:ph idx="4294967295" type="body"/>
          </p:nvPr>
        </p:nvSpPr>
        <p:spPr>
          <a:xfrm>
            <a:off x="6112200" y="1152475"/>
            <a:ext cx="2720100" cy="3416400"/>
          </a:xfrm>
          <a:prstGeom prst="rect">
            <a:avLst/>
          </a:prstGeom>
          <a:solidFill>
            <a:srgbClr val="4ABFDA">
              <a:alpha val="39870"/>
            </a:srgbClr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Método LoadPDB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Lee un archivo PDB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Rellena los datos de la proteína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Rellena los datos de cada átomo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Biblioteca inicial:</a:t>
            </a:r>
            <a:endParaRPr/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311700" y="1152475"/>
            <a:ext cx="2720100" cy="3416400"/>
          </a:xfrm>
          <a:prstGeom prst="rect">
            <a:avLst/>
          </a:prstGeom>
          <a:solidFill>
            <a:srgbClr val="7BFF3A">
              <a:alpha val="65820"/>
            </a:srgbClr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Clase TPDB: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Vector de átomos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Vector residuos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Vector subunidades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int AtomCount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AtmIndex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34" name="Google Shape;234;p30"/>
          <p:cNvSpPr txBox="1"/>
          <p:nvPr>
            <p:ph idx="4294967295" type="body"/>
          </p:nvPr>
        </p:nvSpPr>
        <p:spPr>
          <a:xfrm>
            <a:off x="3201900" y="1152475"/>
            <a:ext cx="2720100" cy="3416400"/>
          </a:xfrm>
          <a:prstGeom prst="rect">
            <a:avLst/>
          </a:prstGeom>
          <a:solidFill>
            <a:srgbClr val="FF0000">
              <a:alpha val="18640"/>
            </a:srgbClr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Clase Atm: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Posición (X,Y,Z)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Radio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Convergence"/>
              <a:buChar char="●"/>
            </a:pPr>
            <a:r>
              <a:rPr lang="es">
                <a:solidFill>
                  <a:srgbClr val="B7B7B7"/>
                </a:solidFill>
                <a:latin typeface="Convergence"/>
                <a:ea typeface="Convergence"/>
                <a:cs typeface="Convergence"/>
                <a:sym typeface="Convergence"/>
              </a:rPr>
              <a:t>Temp, tag, serialnumber</a:t>
            </a:r>
            <a:endParaRPr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112200" y="1152475"/>
            <a:ext cx="2720100" cy="3416400"/>
          </a:xfrm>
          <a:prstGeom prst="rect">
            <a:avLst/>
          </a:prstGeom>
          <a:solidFill>
            <a:srgbClr val="4ABFDA">
              <a:alpha val="39870"/>
            </a:srgbClr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vergence"/>
                <a:ea typeface="Convergence"/>
                <a:cs typeface="Convergence"/>
                <a:sym typeface="Convergence"/>
              </a:rPr>
              <a:t>Método LoadPDB</a:t>
            </a:r>
            <a:endParaRPr b="1"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Lee un archivo PDB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Rellena los datos de la proteína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Rellena los datos de cada átomo 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vergence"/>
              <a:buChar char="●"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Ordena la proteína 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311700" y="3173225"/>
            <a:ext cx="559500" cy="481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878175" y="3173225"/>
            <a:ext cx="559500" cy="481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6092100" y="3586800"/>
            <a:ext cx="559500" cy="481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7870350" y="3586800"/>
            <a:ext cx="559500" cy="481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4294967295" type="title"/>
          </p:nvPr>
        </p:nvSpPr>
        <p:spPr>
          <a:xfrm>
            <a:off x="413000" y="152400"/>
            <a:ext cx="21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Algoritmo 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Principal: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25" y="152400"/>
            <a:ext cx="238406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935" y="152400"/>
            <a:ext cx="28956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334741" y="3449909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536452" y="3951945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810432" y="3619987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093418" y="4144777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2113750" y="3449909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223135" y="3287171"/>
            <a:ext cx="1109700" cy="8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>
            <a:off x="4744784" y="4127196"/>
            <a:ext cx="1010100" cy="2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/>
          <p:nvPr/>
        </p:nvSpPr>
        <p:spPr>
          <a:xfrm>
            <a:off x="5928317" y="3842819"/>
            <a:ext cx="950132" cy="5711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9999"/>
                </a:solidFill>
                <a:latin typeface="Convergence"/>
              </a:rPr>
              <a:t>15</a:t>
            </a:r>
          </a:p>
        </p:txBody>
      </p:sp>
      <p:sp>
        <p:nvSpPr>
          <p:cNvPr id="69" name="Google Shape;69;p14"/>
          <p:cNvSpPr/>
          <p:nvPr/>
        </p:nvSpPr>
        <p:spPr>
          <a:xfrm>
            <a:off x="5188912" y="3118050"/>
            <a:ext cx="417214" cy="577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C0000"/>
                </a:solidFill>
                <a:latin typeface="Brygada 1918"/>
              </a:rPr>
              <a:t>?</a:t>
            </a:r>
          </a:p>
        </p:txBody>
      </p:sp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510225" y="36885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Objetivo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688225" y="342400"/>
            <a:ext cx="5418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100">
                <a:solidFill>
                  <a:srgbClr val="CC0000"/>
                </a:solidFill>
              </a:rPr>
              <a:t>Calcular el área de la superficie de proteínas</a:t>
            </a:r>
            <a:endParaRPr b="1" i="1" sz="2100">
              <a:solidFill>
                <a:srgbClr val="CC0000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277255" y="1336736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2554733" y="1906719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2802709" y="1529833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058836" y="2125649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172150" y="1336736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176242" y="1151973"/>
            <a:ext cx="1003800" cy="93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2172144" y="1151985"/>
            <a:ext cx="2109103" cy="1910186"/>
            <a:chOff x="202675" y="1377863"/>
            <a:chExt cx="3460950" cy="3360638"/>
          </a:xfrm>
        </p:grpSpPr>
        <p:sp>
          <p:nvSpPr>
            <p:cNvPr id="79" name="Google Shape;79;p14"/>
            <p:cNvSpPr/>
            <p:nvPr/>
          </p:nvSpPr>
          <p:spPr>
            <a:xfrm>
              <a:off x="201602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30450" y="27057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237350" y="204265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657625" y="309090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0267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850275" y="1377863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" name="Google Shape;85;p14"/>
          <p:cNvCxnSpPr/>
          <p:nvPr/>
        </p:nvCxnSpPr>
        <p:spPr>
          <a:xfrm flipH="1" rot="10800000">
            <a:off x="4385773" y="2101956"/>
            <a:ext cx="1184700" cy="51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4"/>
          <p:cNvSpPr/>
          <p:nvPr/>
        </p:nvSpPr>
        <p:spPr>
          <a:xfrm>
            <a:off x="5878346" y="1782817"/>
            <a:ext cx="859955" cy="6484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9999"/>
                </a:solidFill>
                <a:latin typeface="Convergence"/>
              </a:rPr>
              <a:t>15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4294967295" type="title"/>
          </p:nvPr>
        </p:nvSpPr>
        <p:spPr>
          <a:xfrm>
            <a:off x="413000" y="152400"/>
            <a:ext cx="21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Algoritmo 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Principal: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25" y="152400"/>
            <a:ext cx="238406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085" y="152400"/>
            <a:ext cx="17532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59" name="Google Shape;259;p33"/>
          <p:cNvSpPr txBox="1"/>
          <p:nvPr>
            <p:ph idx="4294967295" type="body"/>
          </p:nvPr>
        </p:nvSpPr>
        <p:spPr>
          <a:xfrm>
            <a:off x="521875" y="1152475"/>
            <a:ext cx="27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Para un átomo i, seleccionamos una región de átomos j</a:t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350" y="1101975"/>
            <a:ext cx="4057550" cy="3692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3"/>
          <p:cNvCxnSpPr/>
          <p:nvPr/>
        </p:nvCxnSpPr>
        <p:spPr>
          <a:xfrm>
            <a:off x="3619500" y="1620725"/>
            <a:ext cx="4273200" cy="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3"/>
          <p:cNvCxnSpPr/>
          <p:nvPr/>
        </p:nvCxnSpPr>
        <p:spPr>
          <a:xfrm>
            <a:off x="3619500" y="2154125"/>
            <a:ext cx="4273200" cy="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3"/>
          <p:cNvSpPr/>
          <p:nvPr/>
        </p:nvSpPr>
        <p:spPr>
          <a:xfrm>
            <a:off x="5632950" y="1792175"/>
            <a:ext cx="250500" cy="237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269" name="Google Shape;269;p34"/>
          <p:cNvSpPr txBox="1"/>
          <p:nvPr>
            <p:ph idx="4294967295" type="body"/>
          </p:nvPr>
        </p:nvSpPr>
        <p:spPr>
          <a:xfrm>
            <a:off x="483138" y="1234525"/>
            <a:ext cx="27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Comprobamos si i y j se cortan</a:t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Si se cortan, formarán un círculo</a:t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963" y="848118"/>
            <a:ext cx="5667599" cy="418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25" y="1024850"/>
            <a:ext cx="6036977" cy="42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idx="4294967295" type="body"/>
          </p:nvPr>
        </p:nvSpPr>
        <p:spPr>
          <a:xfrm>
            <a:off x="514725" y="1296250"/>
            <a:ext cx="27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Una vez que ya tenemos todos los círculos sobre una esfera, vemos si se cortan entre sí</a:t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5114" l="0" r="0" t="0"/>
          <a:stretch/>
        </p:blipFill>
        <p:spPr>
          <a:xfrm>
            <a:off x="1428725" y="1017725"/>
            <a:ext cx="615860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6725" l="0" r="0" t="0"/>
          <a:stretch/>
        </p:blipFill>
        <p:spPr>
          <a:xfrm>
            <a:off x="1437125" y="1017725"/>
            <a:ext cx="6158602" cy="405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idx="4294967295" type="title"/>
          </p:nvPr>
        </p:nvSpPr>
        <p:spPr>
          <a:xfrm>
            <a:off x="433375" y="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¿Cómo calculamos de la superficie?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13322" r="0" t="0"/>
          <a:stretch/>
        </p:blipFill>
        <p:spPr>
          <a:xfrm>
            <a:off x="672600" y="1324925"/>
            <a:ext cx="43756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>
            <p:ph idx="4294967295" type="body"/>
          </p:nvPr>
        </p:nvSpPr>
        <p:spPr>
          <a:xfrm>
            <a:off x="5812375" y="1150250"/>
            <a:ext cx="27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Los arcos unidos entre sí forman </a:t>
            </a:r>
            <a:r>
              <a:rPr b="1" i="1" lang="es" sz="1700">
                <a:latin typeface="Convergence"/>
                <a:ea typeface="Convergence"/>
                <a:cs typeface="Convergence"/>
                <a:sym typeface="Convergence"/>
              </a:rPr>
              <a:t>Loops</a:t>
            </a:r>
            <a:endParaRPr b="1" i="1"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latin typeface="Convergence"/>
                <a:ea typeface="Convergence"/>
                <a:cs typeface="Convergence"/>
                <a:sym typeface="Convergence"/>
              </a:rPr>
              <a:t>Uno o varios loops delimitan un casquete esférico</a:t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 b="5024" l="15203" r="0" t="0"/>
          <a:stretch/>
        </p:blipFill>
        <p:spPr>
          <a:xfrm>
            <a:off x="1041900" y="152400"/>
            <a:ext cx="5811251" cy="4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/>
          <p:nvPr/>
        </p:nvSpPr>
        <p:spPr>
          <a:xfrm>
            <a:off x="3150964" y="207650"/>
            <a:ext cx="18950" cy="209550"/>
          </a:xfrm>
          <a:custGeom>
            <a:rect b="b" l="l" r="r" t="t"/>
            <a:pathLst>
              <a:path extrusionOk="0" h="8382" w="758">
                <a:moveTo>
                  <a:pt x="758" y="8382"/>
                </a:moveTo>
                <a:cubicBezTo>
                  <a:pt x="80" y="5671"/>
                  <a:pt x="-492" y="2499"/>
                  <a:pt x="758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Google Shape;303;p39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b="4479" l="17512" r="0" t="0"/>
          <a:stretch/>
        </p:blipFill>
        <p:spPr>
          <a:xfrm>
            <a:off x="1200150" y="152400"/>
            <a:ext cx="5653002" cy="462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5618275" y="896825"/>
            <a:ext cx="3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</a:rPr>
              <a:t>¿ </a:t>
            </a:r>
            <a:r>
              <a:rPr lang="es" sz="2100">
                <a:solidFill>
                  <a:schemeClr val="dk2"/>
                </a:solidFill>
              </a:rPr>
              <a:t>IN(L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r>
              <a:rPr lang="es" sz="2100">
                <a:solidFill>
                  <a:schemeClr val="dk2"/>
                </a:solidFill>
              </a:rPr>
              <a:t>)   o  OUT(L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r>
              <a:rPr lang="es" sz="2100">
                <a:solidFill>
                  <a:schemeClr val="dk2"/>
                </a:solidFill>
              </a:rPr>
              <a:t>) ?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4205" l="17321" r="0" t="0"/>
          <a:stretch/>
        </p:blipFill>
        <p:spPr>
          <a:xfrm>
            <a:off x="1186950" y="152400"/>
            <a:ext cx="5666202" cy="46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17" name="Google Shape;317;p41"/>
          <p:cNvCxnSpPr>
            <a:stCxn id="316" idx="2"/>
            <a:endCxn id="318" idx="0"/>
          </p:cNvCxnSpPr>
          <p:nvPr/>
        </p:nvCxnSpPr>
        <p:spPr>
          <a:xfrm flipH="1">
            <a:off x="6265400" y="780025"/>
            <a:ext cx="3486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1"/>
          <p:cNvCxnSpPr>
            <a:stCxn id="316" idx="2"/>
            <a:endCxn id="320" idx="0"/>
          </p:cNvCxnSpPr>
          <p:nvPr/>
        </p:nvCxnSpPr>
        <p:spPr>
          <a:xfrm>
            <a:off x="6614000" y="780025"/>
            <a:ext cx="12696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41"/>
          <p:cNvSpPr txBox="1"/>
          <p:nvPr/>
        </p:nvSpPr>
        <p:spPr>
          <a:xfrm>
            <a:off x="5685200" y="1556275"/>
            <a:ext cx="11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7010400" y="1477225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7313725" y="8396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5685200" y="838000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510225" y="36885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Objetivo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88225" y="342400"/>
            <a:ext cx="5418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100">
                <a:solidFill>
                  <a:srgbClr val="CC0000"/>
                </a:solidFill>
              </a:rPr>
              <a:t>Calcular el área de la superficie de proteínas</a:t>
            </a:r>
            <a:endParaRPr b="1" i="1" sz="2100">
              <a:solidFill>
                <a:srgbClr val="CC0000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517188" y="1461877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91608" y="2417907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843596" y="1785757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2207154" y="2785118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948552" y="1461877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2373806" y="1151975"/>
            <a:ext cx="1424700" cy="1570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948542" y="1152029"/>
            <a:ext cx="2993722" cy="3204032"/>
            <a:chOff x="202675" y="1377863"/>
            <a:chExt cx="3460950" cy="3360638"/>
          </a:xfrm>
        </p:grpSpPr>
        <p:sp>
          <p:nvSpPr>
            <p:cNvPr id="100" name="Google Shape;100;p15"/>
            <p:cNvSpPr/>
            <p:nvPr/>
          </p:nvSpPr>
          <p:spPr>
            <a:xfrm>
              <a:off x="201602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830450" y="27057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37350" y="204265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657625" y="309090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0267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850275" y="1377863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" name="Google Shape;106;p15"/>
          <p:cNvCxnSpPr/>
          <p:nvPr/>
        </p:nvCxnSpPr>
        <p:spPr>
          <a:xfrm flipH="1" rot="10800000">
            <a:off x="4090667" y="2745231"/>
            <a:ext cx="1681500" cy="87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5"/>
          <p:cNvSpPr/>
          <p:nvPr/>
        </p:nvSpPr>
        <p:spPr>
          <a:xfrm>
            <a:off x="5920574" y="1900426"/>
            <a:ext cx="2488150" cy="13426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9999"/>
                </a:solidFill>
                <a:latin typeface="Convergence"/>
              </a:rPr>
              <a:t>15 Å</a:t>
            </a: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940" y="1785762"/>
            <a:ext cx="412984" cy="66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114" y="328402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625" y="3312342"/>
            <a:ext cx="516050" cy="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4479" l="16936" r="0" t="0"/>
          <a:stretch/>
        </p:blipFill>
        <p:spPr>
          <a:xfrm>
            <a:off x="1160575" y="152400"/>
            <a:ext cx="5692575" cy="462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29" name="Google Shape;329;p42"/>
          <p:cNvCxnSpPr>
            <a:stCxn id="328" idx="2"/>
            <a:endCxn id="330" idx="0"/>
          </p:cNvCxnSpPr>
          <p:nvPr/>
        </p:nvCxnSpPr>
        <p:spPr>
          <a:xfrm flipH="1">
            <a:off x="6265400" y="780025"/>
            <a:ext cx="3486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2"/>
          <p:cNvCxnSpPr>
            <a:stCxn id="328" idx="2"/>
            <a:endCxn id="332" idx="0"/>
          </p:cNvCxnSpPr>
          <p:nvPr/>
        </p:nvCxnSpPr>
        <p:spPr>
          <a:xfrm>
            <a:off x="6614000" y="780025"/>
            <a:ext cx="12696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2"/>
          <p:cNvSpPr txBox="1"/>
          <p:nvPr/>
        </p:nvSpPr>
        <p:spPr>
          <a:xfrm>
            <a:off x="5685200" y="1556275"/>
            <a:ext cx="11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7010400" y="1477225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6375500" y="2763850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34" name="Google Shape;334;p42"/>
          <p:cNvCxnSpPr>
            <a:stCxn id="332" idx="2"/>
            <a:endCxn id="333" idx="0"/>
          </p:cNvCxnSpPr>
          <p:nvPr/>
        </p:nvCxnSpPr>
        <p:spPr>
          <a:xfrm flipH="1">
            <a:off x="7248900" y="1985125"/>
            <a:ext cx="634800" cy="7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2"/>
          <p:cNvSpPr txBox="1"/>
          <p:nvPr/>
        </p:nvSpPr>
        <p:spPr>
          <a:xfrm>
            <a:off x="7313725" y="8396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5685200" y="838000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</a:t>
            </a:r>
            <a:r>
              <a:rPr lang="es" sz="1800">
                <a:solidFill>
                  <a:schemeClr val="dk2"/>
                </a:solidFill>
              </a:rPr>
              <a:t>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618525" y="20588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4752" l="17321" r="0" t="0"/>
          <a:stretch/>
        </p:blipFill>
        <p:spPr>
          <a:xfrm>
            <a:off x="1186950" y="152400"/>
            <a:ext cx="5666202" cy="46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44" name="Google Shape;344;p43"/>
          <p:cNvCxnSpPr>
            <a:stCxn id="343" idx="2"/>
            <a:endCxn id="345" idx="0"/>
          </p:cNvCxnSpPr>
          <p:nvPr/>
        </p:nvCxnSpPr>
        <p:spPr>
          <a:xfrm flipH="1">
            <a:off x="6265400" y="780025"/>
            <a:ext cx="3486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43"/>
          <p:cNvCxnSpPr>
            <a:stCxn id="343" idx="2"/>
            <a:endCxn id="347" idx="0"/>
          </p:cNvCxnSpPr>
          <p:nvPr/>
        </p:nvCxnSpPr>
        <p:spPr>
          <a:xfrm>
            <a:off x="6614000" y="780025"/>
            <a:ext cx="12696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3"/>
          <p:cNvSpPr txBox="1"/>
          <p:nvPr/>
        </p:nvSpPr>
        <p:spPr>
          <a:xfrm>
            <a:off x="5685200" y="1556275"/>
            <a:ext cx="11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7010400" y="1477225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6375500" y="2763850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49" name="Google Shape;349;p43"/>
          <p:cNvCxnSpPr>
            <a:stCxn id="347" idx="2"/>
            <a:endCxn id="348" idx="0"/>
          </p:cNvCxnSpPr>
          <p:nvPr/>
        </p:nvCxnSpPr>
        <p:spPr>
          <a:xfrm flipH="1">
            <a:off x="7248900" y="1985125"/>
            <a:ext cx="634800" cy="7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43"/>
          <p:cNvSpPr txBox="1"/>
          <p:nvPr/>
        </p:nvSpPr>
        <p:spPr>
          <a:xfrm>
            <a:off x="7313725" y="8396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5685200" y="838000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7618525" y="20588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6874975" y="4050475"/>
            <a:ext cx="139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5446850" y="3984500"/>
            <a:ext cx="81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55" name="Google Shape;355;p43"/>
          <p:cNvCxnSpPr>
            <a:stCxn id="348" idx="2"/>
            <a:endCxn id="354" idx="0"/>
          </p:cNvCxnSpPr>
          <p:nvPr/>
        </p:nvCxnSpPr>
        <p:spPr>
          <a:xfrm flipH="1">
            <a:off x="5852300" y="3271750"/>
            <a:ext cx="13965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3"/>
          <p:cNvCxnSpPr>
            <a:stCxn id="348" idx="2"/>
            <a:endCxn id="353" idx="0"/>
          </p:cNvCxnSpPr>
          <p:nvPr/>
        </p:nvCxnSpPr>
        <p:spPr>
          <a:xfrm>
            <a:off x="7248800" y="3271750"/>
            <a:ext cx="324300" cy="7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3"/>
          <p:cNvSpPr txBox="1"/>
          <p:nvPr/>
        </p:nvSpPr>
        <p:spPr>
          <a:xfrm>
            <a:off x="7573100" y="3401475"/>
            <a:ext cx="14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1800">
                <a:solidFill>
                  <a:schemeClr val="dk2"/>
                </a:solidFill>
              </a:rPr>
              <a:t>L</a:t>
            </a:r>
            <a:r>
              <a:rPr baseline="-25000" lang="es" sz="1800">
                <a:solidFill>
                  <a:schemeClr val="dk2"/>
                </a:solidFill>
              </a:rPr>
              <a:t>6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5797400" y="3271750"/>
            <a:ext cx="9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 </a:t>
            </a:r>
            <a:r>
              <a:rPr lang="es" sz="1800">
                <a:solidFill>
                  <a:schemeClr val="dk2"/>
                </a:solidFill>
              </a:rPr>
              <a:t>L</a:t>
            </a:r>
            <a:r>
              <a:rPr baseline="-25000" lang="es" sz="1800">
                <a:solidFill>
                  <a:schemeClr val="dk2"/>
                </a:solidFill>
              </a:rPr>
              <a:t>6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5571" l="17321" r="0" t="0"/>
          <a:stretch/>
        </p:blipFill>
        <p:spPr>
          <a:xfrm>
            <a:off x="1186950" y="152400"/>
            <a:ext cx="5666202" cy="45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 txBox="1"/>
          <p:nvPr/>
        </p:nvSpPr>
        <p:spPr>
          <a:xfrm>
            <a:off x="5446850" y="27212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4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5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65" name="Google Shape;365;p44"/>
          <p:cNvCxnSpPr>
            <a:stCxn id="364" idx="2"/>
            <a:endCxn id="366" idx="0"/>
          </p:cNvCxnSpPr>
          <p:nvPr/>
        </p:nvCxnSpPr>
        <p:spPr>
          <a:xfrm flipH="1">
            <a:off x="6265400" y="780025"/>
            <a:ext cx="3486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4"/>
          <p:cNvCxnSpPr>
            <a:stCxn id="364" idx="2"/>
            <a:endCxn id="368" idx="0"/>
          </p:cNvCxnSpPr>
          <p:nvPr/>
        </p:nvCxnSpPr>
        <p:spPr>
          <a:xfrm>
            <a:off x="6614000" y="780025"/>
            <a:ext cx="12696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4"/>
          <p:cNvSpPr txBox="1"/>
          <p:nvPr/>
        </p:nvSpPr>
        <p:spPr>
          <a:xfrm>
            <a:off x="5685200" y="1556275"/>
            <a:ext cx="11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8BE160"/>
                </a:solidFill>
              </a:rPr>
              <a:t>{L</a:t>
            </a:r>
            <a:r>
              <a:rPr b="1" baseline="-25000" lang="es" sz="2100">
                <a:solidFill>
                  <a:srgbClr val="8BE160"/>
                </a:solidFill>
              </a:rPr>
              <a:t>4</a:t>
            </a:r>
            <a:r>
              <a:rPr b="1" lang="es" sz="2100">
                <a:solidFill>
                  <a:srgbClr val="8BE160"/>
                </a:solidFill>
              </a:rPr>
              <a:t>,L</a:t>
            </a:r>
            <a:r>
              <a:rPr b="1" baseline="-25000" lang="es" sz="2100">
                <a:solidFill>
                  <a:srgbClr val="8BE160"/>
                </a:solidFill>
              </a:rPr>
              <a:t>5</a:t>
            </a:r>
            <a:r>
              <a:rPr b="1" lang="es" sz="2100">
                <a:solidFill>
                  <a:srgbClr val="8BE160"/>
                </a:solidFill>
              </a:rPr>
              <a:t>}</a:t>
            </a:r>
            <a:endParaRPr b="1" sz="2100">
              <a:solidFill>
                <a:srgbClr val="8BE160"/>
              </a:solidFill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7010400" y="1477225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375500" y="2763850"/>
            <a:ext cx="174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{L</a:t>
            </a:r>
            <a:r>
              <a:rPr b="1" baseline="-25000" lang="es" sz="2100">
                <a:solidFill>
                  <a:schemeClr val="dk2"/>
                </a:solidFill>
              </a:rPr>
              <a:t>1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2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3</a:t>
            </a:r>
            <a:r>
              <a:rPr b="1" lang="es" sz="2100">
                <a:solidFill>
                  <a:schemeClr val="dk2"/>
                </a:solidFill>
              </a:rPr>
              <a:t>,L</a:t>
            </a:r>
            <a:r>
              <a:rPr b="1" baseline="-25000" lang="es" sz="2100">
                <a:solidFill>
                  <a:schemeClr val="dk2"/>
                </a:solidFill>
              </a:rPr>
              <a:t>6</a:t>
            </a:r>
            <a:r>
              <a:rPr b="1" lang="es" sz="2100">
                <a:solidFill>
                  <a:schemeClr val="dk2"/>
                </a:solidFill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  <p:cxnSp>
        <p:nvCxnSpPr>
          <p:cNvPr id="370" name="Google Shape;370;p44"/>
          <p:cNvCxnSpPr>
            <a:stCxn id="368" idx="2"/>
            <a:endCxn id="369" idx="0"/>
          </p:cNvCxnSpPr>
          <p:nvPr/>
        </p:nvCxnSpPr>
        <p:spPr>
          <a:xfrm flipH="1">
            <a:off x="7248900" y="1985125"/>
            <a:ext cx="634800" cy="7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4"/>
          <p:cNvSpPr txBox="1"/>
          <p:nvPr/>
        </p:nvSpPr>
        <p:spPr>
          <a:xfrm>
            <a:off x="7313725" y="8396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5685200" y="838000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7618525" y="2058875"/>
            <a:ext cx="8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</a:t>
            </a:r>
            <a:r>
              <a:rPr lang="es" sz="2100">
                <a:solidFill>
                  <a:schemeClr val="dk2"/>
                </a:solidFill>
              </a:rPr>
              <a:t>L</a:t>
            </a:r>
            <a:r>
              <a:rPr baseline="-25000" lang="es" sz="21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6874975" y="4050475"/>
            <a:ext cx="139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980000"/>
                </a:solidFill>
              </a:rPr>
              <a:t>{L</a:t>
            </a:r>
            <a:r>
              <a:rPr b="1" baseline="-25000" lang="es" sz="2100">
                <a:solidFill>
                  <a:srgbClr val="980000"/>
                </a:solidFill>
              </a:rPr>
              <a:t>1</a:t>
            </a:r>
            <a:r>
              <a:rPr b="1" lang="es" sz="2100">
                <a:solidFill>
                  <a:srgbClr val="980000"/>
                </a:solidFill>
              </a:rPr>
              <a:t>,L</a:t>
            </a:r>
            <a:r>
              <a:rPr b="1" baseline="-25000" lang="es" sz="2100">
                <a:solidFill>
                  <a:srgbClr val="980000"/>
                </a:solidFill>
              </a:rPr>
              <a:t>3</a:t>
            </a:r>
            <a:r>
              <a:rPr b="1" lang="es" sz="2100">
                <a:solidFill>
                  <a:srgbClr val="980000"/>
                </a:solidFill>
              </a:rPr>
              <a:t>,L</a:t>
            </a:r>
            <a:r>
              <a:rPr b="1" baseline="-25000" lang="es" sz="2100">
                <a:solidFill>
                  <a:srgbClr val="980000"/>
                </a:solidFill>
              </a:rPr>
              <a:t>6</a:t>
            </a:r>
            <a:r>
              <a:rPr b="1" lang="es" sz="2100">
                <a:solidFill>
                  <a:srgbClr val="980000"/>
                </a:solidFill>
              </a:rPr>
              <a:t>}</a:t>
            </a:r>
            <a:endParaRPr b="1" sz="2100">
              <a:solidFill>
                <a:srgbClr val="980000"/>
              </a:solidFill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5446850" y="3984500"/>
            <a:ext cx="81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4ABFDA"/>
                </a:solidFill>
              </a:rPr>
              <a:t>{L</a:t>
            </a:r>
            <a:r>
              <a:rPr b="1" baseline="-25000" lang="es" sz="2100">
                <a:solidFill>
                  <a:srgbClr val="4ABFDA"/>
                </a:solidFill>
              </a:rPr>
              <a:t>2</a:t>
            </a:r>
            <a:r>
              <a:rPr b="1" lang="es" sz="2100">
                <a:solidFill>
                  <a:srgbClr val="4ABFDA"/>
                </a:solidFill>
              </a:rPr>
              <a:t>}</a:t>
            </a:r>
            <a:endParaRPr b="1" sz="2100">
              <a:solidFill>
                <a:srgbClr val="4ABFDA"/>
              </a:solidFill>
            </a:endParaRPr>
          </a:p>
        </p:txBody>
      </p:sp>
      <p:cxnSp>
        <p:nvCxnSpPr>
          <p:cNvPr id="376" name="Google Shape;376;p44"/>
          <p:cNvCxnSpPr>
            <a:stCxn id="369" idx="2"/>
            <a:endCxn id="375" idx="0"/>
          </p:cNvCxnSpPr>
          <p:nvPr/>
        </p:nvCxnSpPr>
        <p:spPr>
          <a:xfrm flipH="1">
            <a:off x="5852300" y="3271750"/>
            <a:ext cx="13965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4"/>
          <p:cNvCxnSpPr>
            <a:stCxn id="369" idx="2"/>
            <a:endCxn id="374" idx="0"/>
          </p:cNvCxnSpPr>
          <p:nvPr/>
        </p:nvCxnSpPr>
        <p:spPr>
          <a:xfrm>
            <a:off x="7248800" y="3271750"/>
            <a:ext cx="324300" cy="7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4"/>
          <p:cNvSpPr txBox="1"/>
          <p:nvPr/>
        </p:nvSpPr>
        <p:spPr>
          <a:xfrm>
            <a:off x="7573100" y="3401475"/>
            <a:ext cx="14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 L</a:t>
            </a:r>
            <a:r>
              <a:rPr baseline="-25000" lang="es" sz="1800">
                <a:solidFill>
                  <a:schemeClr val="dk2"/>
                </a:solidFill>
              </a:rPr>
              <a:t>6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5797400" y="3271750"/>
            <a:ext cx="9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out L</a:t>
            </a:r>
            <a:r>
              <a:rPr baseline="-25000" lang="es" sz="1800">
                <a:solidFill>
                  <a:schemeClr val="dk2"/>
                </a:solidFill>
              </a:rPr>
              <a:t>6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idx="4294967295" type="title"/>
          </p:nvPr>
        </p:nvSpPr>
        <p:spPr>
          <a:xfrm>
            <a:off x="450500" y="11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Biblioteca final: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85" name="Google Shape;385;p45"/>
          <p:cNvSpPr txBox="1"/>
          <p:nvPr>
            <p:ph idx="4294967295" type="body"/>
          </p:nvPr>
        </p:nvSpPr>
        <p:spPr>
          <a:xfrm>
            <a:off x="291600" y="789100"/>
            <a:ext cx="2720100" cy="1888200"/>
          </a:xfrm>
          <a:prstGeom prst="rect">
            <a:avLst/>
          </a:prstGeom>
          <a:solidFill>
            <a:srgbClr val="7BFF3A">
              <a:alpha val="65820"/>
            </a:srgbClr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Clase TPDB:</a:t>
            </a:r>
            <a:endParaRPr b="1"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Vector de átomos</a:t>
            </a:r>
            <a:endParaRPr sz="1500">
              <a:solidFill>
                <a:srgbClr val="B7B7B7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int AtomCount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AtmIndex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Método Intersección entre átomos (círculo)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86" name="Google Shape;386;p45"/>
          <p:cNvSpPr txBox="1"/>
          <p:nvPr>
            <p:ph idx="4294967295" type="body"/>
          </p:nvPr>
        </p:nvSpPr>
        <p:spPr>
          <a:xfrm>
            <a:off x="3201900" y="789100"/>
            <a:ext cx="2720100" cy="1888200"/>
          </a:xfrm>
          <a:prstGeom prst="rect">
            <a:avLst/>
          </a:prstGeom>
          <a:solidFill>
            <a:srgbClr val="FF0000">
              <a:alpha val="18640"/>
            </a:srgbClr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nvergence"/>
                <a:ea typeface="Convergence"/>
                <a:cs typeface="Convergence"/>
                <a:sym typeface="Convergence"/>
              </a:rPr>
              <a:t>Clase Atm:</a:t>
            </a:r>
            <a:endParaRPr b="1" sz="1600">
              <a:latin typeface="Convergence"/>
              <a:ea typeface="Convergence"/>
              <a:cs typeface="Convergence"/>
              <a:sym typeface="Convergence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onvergence"/>
              <a:buChar char="●"/>
            </a:pPr>
            <a:r>
              <a:rPr lang="es" sz="1600">
                <a:latin typeface="Convergence"/>
                <a:ea typeface="Convergence"/>
                <a:cs typeface="Convergence"/>
                <a:sym typeface="Convergence"/>
              </a:rPr>
              <a:t>Posición (X,Y,Z)</a:t>
            </a:r>
            <a:endParaRPr sz="1600">
              <a:latin typeface="Convergence"/>
              <a:ea typeface="Convergence"/>
              <a:cs typeface="Convergence"/>
              <a:sym typeface="Convergenc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vergence"/>
              <a:buChar char="●"/>
            </a:pPr>
            <a:r>
              <a:rPr lang="es" sz="1600">
                <a:latin typeface="Convergence"/>
                <a:ea typeface="Convergence"/>
                <a:cs typeface="Convergence"/>
                <a:sym typeface="Convergence"/>
              </a:rPr>
              <a:t>Radio</a:t>
            </a:r>
            <a:endParaRPr sz="1600">
              <a:latin typeface="Convergence"/>
              <a:ea typeface="Convergence"/>
              <a:cs typeface="Convergence"/>
              <a:sym typeface="Convergenc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vergence"/>
              <a:buChar char="●"/>
            </a:pPr>
            <a:r>
              <a:rPr lang="es" sz="1600">
                <a:latin typeface="Convergence"/>
                <a:ea typeface="Convergence"/>
                <a:cs typeface="Convergence"/>
                <a:sym typeface="Convergence"/>
              </a:rPr>
              <a:t>Vector de círculos</a:t>
            </a:r>
            <a:endParaRPr sz="16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87" name="Google Shape;387;p45"/>
          <p:cNvSpPr txBox="1"/>
          <p:nvPr>
            <p:ph idx="4294967295" type="body"/>
          </p:nvPr>
        </p:nvSpPr>
        <p:spPr>
          <a:xfrm>
            <a:off x="6112200" y="789100"/>
            <a:ext cx="2720100" cy="1888200"/>
          </a:xfrm>
          <a:prstGeom prst="rect">
            <a:avLst/>
          </a:prstGeom>
          <a:solidFill>
            <a:srgbClr val="4ABFDA">
              <a:alpha val="39870"/>
            </a:srgbClr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       Clase TCircle</a:t>
            </a:r>
            <a:endParaRPr b="1"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Posición Centro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Vector </a:t>
            </a: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normal</a:t>
            </a: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 plano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Radio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395200" y="20543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/>
          <p:nvPr/>
        </p:nvSpPr>
        <p:spPr>
          <a:xfrm>
            <a:off x="395200" y="17825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5"/>
          <p:cNvSpPr/>
          <p:nvPr/>
        </p:nvSpPr>
        <p:spPr>
          <a:xfrm>
            <a:off x="3329900" y="17825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5"/>
          <p:cNvSpPr/>
          <p:nvPr/>
        </p:nvSpPr>
        <p:spPr>
          <a:xfrm>
            <a:off x="6202050" y="85352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5"/>
          <p:cNvSpPr txBox="1"/>
          <p:nvPr>
            <p:ph idx="4294967295" type="body"/>
          </p:nvPr>
        </p:nvSpPr>
        <p:spPr>
          <a:xfrm>
            <a:off x="291600" y="2922700"/>
            <a:ext cx="2720100" cy="1888200"/>
          </a:xfrm>
          <a:prstGeom prst="rect">
            <a:avLst/>
          </a:prstGeom>
          <a:solidFill>
            <a:srgbClr val="F0FF67">
              <a:alpha val="67090"/>
            </a:srgbClr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      </a:t>
            </a: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Clase TARC:</a:t>
            </a:r>
            <a:endParaRPr b="1"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Punto 1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Punto 2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Círculo al que pertenece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Radianes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319000" y="29687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 txBox="1"/>
          <p:nvPr>
            <p:ph idx="4294967295" type="body"/>
          </p:nvPr>
        </p:nvSpPr>
        <p:spPr>
          <a:xfrm>
            <a:off x="3187200" y="2922700"/>
            <a:ext cx="2720100" cy="1888200"/>
          </a:xfrm>
          <a:prstGeom prst="rect">
            <a:avLst/>
          </a:prstGeom>
          <a:solidFill>
            <a:srgbClr val="3F3AF7">
              <a:alpha val="47470"/>
            </a:srgbClr>
          </a:solidFill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      Clase TLOOP:</a:t>
            </a:r>
            <a:endParaRPr b="1"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Vector de arcos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Número de arcos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3214600" y="29687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 txBox="1"/>
          <p:nvPr>
            <p:ph idx="4294967295" type="body"/>
          </p:nvPr>
        </p:nvSpPr>
        <p:spPr>
          <a:xfrm>
            <a:off x="6082800" y="2922700"/>
            <a:ext cx="2720100" cy="1888200"/>
          </a:xfrm>
          <a:prstGeom prst="rect">
            <a:avLst/>
          </a:prstGeom>
          <a:solidFill>
            <a:srgbClr val="C54DED">
              <a:alpha val="67090"/>
            </a:srgbClr>
          </a:soli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nvergence"/>
                <a:ea typeface="Convergence"/>
                <a:cs typeface="Convergence"/>
                <a:sym typeface="Convergence"/>
              </a:rPr>
              <a:t>      Clase TPATCH:</a:t>
            </a:r>
            <a:endParaRPr b="1"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Vector de Loops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nvergence"/>
              <a:buChar char="●"/>
            </a:pPr>
            <a:r>
              <a:rPr lang="es" sz="1500">
                <a:latin typeface="Convergence"/>
                <a:ea typeface="Convergence"/>
                <a:cs typeface="Convergence"/>
                <a:sym typeface="Convergence"/>
              </a:rPr>
              <a:t>Número de Loops</a:t>
            </a:r>
            <a:endParaRPr sz="15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397" name="Google Shape;397;p45"/>
          <p:cNvSpPr/>
          <p:nvPr/>
        </p:nvSpPr>
        <p:spPr>
          <a:xfrm>
            <a:off x="6110200" y="2968775"/>
            <a:ext cx="333600" cy="34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idx="4294967295" type="title"/>
          </p:nvPr>
        </p:nvSpPr>
        <p:spPr>
          <a:xfrm>
            <a:off x="699000" y="345450"/>
            <a:ext cx="8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Vale, pero…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idx="4294967295" type="title"/>
          </p:nvPr>
        </p:nvSpPr>
        <p:spPr>
          <a:xfrm>
            <a:off x="699000" y="345450"/>
            <a:ext cx="8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Vale, pero…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08" name="Google Shape;408;p47"/>
          <p:cNvSpPr txBox="1"/>
          <p:nvPr>
            <p:ph idx="4294967295" type="title"/>
          </p:nvPr>
        </p:nvSpPr>
        <p:spPr>
          <a:xfrm>
            <a:off x="1108350" y="2183325"/>
            <a:ext cx="69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>
                <a:solidFill>
                  <a:srgbClr val="0000FF"/>
                </a:solidFill>
                <a:latin typeface="Convergence"/>
                <a:ea typeface="Convergence"/>
                <a:cs typeface="Convergence"/>
                <a:sym typeface="Convergence"/>
              </a:rPr>
              <a:t>¿y cómo calculamos todo esto?</a:t>
            </a:r>
            <a:endParaRPr sz="3020">
              <a:solidFill>
                <a:srgbClr val="0000FF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414" name="Google Shape;414;p48"/>
          <p:cNvPicPr preferRelativeResize="0"/>
          <p:nvPr/>
        </p:nvPicPr>
        <p:blipFill rotWithShape="1">
          <a:blip r:embed="rId3">
            <a:alphaModFix/>
          </a:blip>
          <a:srcRect b="0" l="4441" r="4740" t="0"/>
          <a:stretch/>
        </p:blipFill>
        <p:spPr>
          <a:xfrm>
            <a:off x="501150" y="1293825"/>
            <a:ext cx="8027249" cy="181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8"/>
          <p:cNvCxnSpPr/>
          <p:nvPr/>
        </p:nvCxnSpPr>
        <p:spPr>
          <a:xfrm rot="10800000">
            <a:off x="1706550" y="2661175"/>
            <a:ext cx="0" cy="14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6" name="Google Shape;416;p48"/>
          <p:cNvSpPr txBox="1"/>
          <p:nvPr/>
        </p:nvSpPr>
        <p:spPr>
          <a:xfrm>
            <a:off x="996075" y="4050025"/>
            <a:ext cx="1980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Ángulo en el vértice i-ésimo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cxnSp>
        <p:nvCxnSpPr>
          <p:cNvPr id="417" name="Google Shape;417;p48"/>
          <p:cNvCxnSpPr/>
          <p:nvPr/>
        </p:nvCxnSpPr>
        <p:spPr>
          <a:xfrm rot="10800000">
            <a:off x="3768350" y="2571750"/>
            <a:ext cx="0" cy="14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8" name="Google Shape;418;p48"/>
          <p:cNvSpPr txBox="1"/>
          <p:nvPr/>
        </p:nvSpPr>
        <p:spPr>
          <a:xfrm>
            <a:off x="3109725" y="3991950"/>
            <a:ext cx="1980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Curvatura geodésica en el vértice i-ésimo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cxnSp>
        <p:nvCxnSpPr>
          <p:cNvPr id="419" name="Google Shape;419;p48"/>
          <p:cNvCxnSpPr/>
          <p:nvPr/>
        </p:nvCxnSpPr>
        <p:spPr>
          <a:xfrm rot="10800000">
            <a:off x="8360150" y="2571750"/>
            <a:ext cx="0" cy="14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0" name="Google Shape;420;p48"/>
          <p:cNvSpPr txBox="1"/>
          <p:nvPr/>
        </p:nvSpPr>
        <p:spPr>
          <a:xfrm>
            <a:off x="6639200" y="4004275"/>
            <a:ext cx="19809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Característica de Euler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3383625" y="422575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Cómputo del área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 b="0" l="10976" r="0" t="0"/>
          <a:stretch/>
        </p:blipFill>
        <p:spPr>
          <a:xfrm>
            <a:off x="2673875" y="2130050"/>
            <a:ext cx="4036801" cy="275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9"/>
          <p:cNvGrpSpPr/>
          <p:nvPr/>
        </p:nvGrpSpPr>
        <p:grpSpPr>
          <a:xfrm>
            <a:off x="1674877" y="1157780"/>
            <a:ext cx="5649259" cy="1149892"/>
            <a:chOff x="152400" y="2345275"/>
            <a:chExt cx="8927400" cy="1817150"/>
          </a:xfrm>
        </p:grpSpPr>
        <p:pic>
          <p:nvPicPr>
            <p:cNvPr id="429" name="Google Shape;42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345275"/>
              <a:ext cx="8839200" cy="181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9"/>
            <p:cNvSpPr/>
            <p:nvPr/>
          </p:nvSpPr>
          <p:spPr>
            <a:xfrm>
              <a:off x="8572500" y="2684325"/>
              <a:ext cx="507300" cy="111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49"/>
          <p:cNvSpPr txBox="1"/>
          <p:nvPr/>
        </p:nvSpPr>
        <p:spPr>
          <a:xfrm>
            <a:off x="3383625" y="422575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Cómputo del área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37" name="Google Shape;437;p50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Cálculo de intersecciones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75" y="890650"/>
            <a:ext cx="4756075" cy="47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292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1"/>
          <p:cNvPicPr preferRelativeResize="0"/>
          <p:nvPr/>
        </p:nvPicPr>
        <p:blipFill rotWithShape="1">
          <a:blip r:embed="rId4">
            <a:alphaModFix/>
          </a:blip>
          <a:srcRect b="20948" l="17200" r="11574" t="18261"/>
          <a:stretch/>
        </p:blipFill>
        <p:spPr>
          <a:xfrm>
            <a:off x="4797425" y="1241125"/>
            <a:ext cx="3663700" cy="31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1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46" name="Google Shape;446;p51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673825" y="640463"/>
            <a:ext cx="29931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40">
                <a:latin typeface="Convergence"/>
                <a:ea typeface="Convergence"/>
                <a:cs typeface="Convergence"/>
                <a:sym typeface="Convergence"/>
              </a:rPr>
              <a:t>Introducción </a:t>
            </a:r>
            <a:endParaRPr sz="2540"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205" y="116774"/>
            <a:ext cx="3175695" cy="4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600" y="1960000"/>
            <a:ext cx="3983775" cy="2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6925" y="200550"/>
            <a:ext cx="1915750" cy="14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2"/>
          <p:cNvPicPr preferRelativeResize="0"/>
          <p:nvPr/>
        </p:nvPicPr>
        <p:blipFill rotWithShape="1">
          <a:blip r:embed="rId3">
            <a:alphaModFix/>
          </a:blip>
          <a:srcRect b="19685" l="11545" r="12644" t="0"/>
          <a:stretch/>
        </p:blipFill>
        <p:spPr>
          <a:xfrm>
            <a:off x="4439600" y="1349400"/>
            <a:ext cx="4392698" cy="3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50" y="1140400"/>
            <a:ext cx="257511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062" y="1170125"/>
            <a:ext cx="5794537" cy="377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825" y="1212000"/>
            <a:ext cx="598434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5"/>
          <p:cNvPicPr preferRelativeResize="0"/>
          <p:nvPr/>
        </p:nvPicPr>
        <p:blipFill rotWithShape="1">
          <a:blip r:embed="rId3">
            <a:alphaModFix/>
          </a:blip>
          <a:srcRect b="17539" l="0" r="0" t="0"/>
          <a:stretch/>
        </p:blipFill>
        <p:spPr>
          <a:xfrm>
            <a:off x="675100" y="905150"/>
            <a:ext cx="7892899" cy="41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5"/>
          <p:cNvSpPr txBox="1"/>
          <p:nvPr/>
        </p:nvSpPr>
        <p:spPr>
          <a:xfrm>
            <a:off x="2430025" y="2095350"/>
            <a:ext cx="376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ci</a:t>
            </a:r>
            <a:endParaRPr sz="17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cxnSp>
        <p:nvCxnSpPr>
          <p:cNvPr id="475" name="Google Shape;475;p55"/>
          <p:cNvCxnSpPr>
            <a:stCxn id="474" idx="3"/>
          </p:cNvCxnSpPr>
          <p:nvPr/>
        </p:nvCxnSpPr>
        <p:spPr>
          <a:xfrm>
            <a:off x="2806525" y="2343150"/>
            <a:ext cx="3372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6" name="Google Shape;476;p55"/>
          <p:cNvSpPr txBox="1"/>
          <p:nvPr/>
        </p:nvSpPr>
        <p:spPr>
          <a:xfrm>
            <a:off x="3867550" y="2245900"/>
            <a:ext cx="41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ri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77" name="Google Shape;477;p55"/>
          <p:cNvSpPr txBox="1"/>
          <p:nvPr/>
        </p:nvSpPr>
        <p:spPr>
          <a:xfrm>
            <a:off x="5933275" y="2394750"/>
            <a:ext cx="337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rj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4877750" y="2433700"/>
            <a:ext cx="376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9" name="Google Shape;479;p55"/>
          <p:cNvSpPr txBox="1"/>
          <p:nvPr/>
        </p:nvSpPr>
        <p:spPr>
          <a:xfrm>
            <a:off x="3740725" y="3091775"/>
            <a:ext cx="376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0" name="Google Shape;480;p55"/>
          <p:cNvSpPr txBox="1"/>
          <p:nvPr/>
        </p:nvSpPr>
        <p:spPr>
          <a:xfrm>
            <a:off x="5596075" y="3581400"/>
            <a:ext cx="337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t’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4415825" y="3971850"/>
            <a:ext cx="3531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82" name="Google Shape;482;p55"/>
          <p:cNvCxnSpPr>
            <a:stCxn id="481" idx="0"/>
          </p:cNvCxnSpPr>
          <p:nvPr/>
        </p:nvCxnSpPr>
        <p:spPr>
          <a:xfrm flipH="1" rot="10800000">
            <a:off x="4592375" y="3489450"/>
            <a:ext cx="244200" cy="4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3" name="Google Shape;483;p55"/>
          <p:cNvSpPr txBox="1"/>
          <p:nvPr/>
        </p:nvSpPr>
        <p:spPr>
          <a:xfrm>
            <a:off x="6846050" y="3833400"/>
            <a:ext cx="507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cj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4" name="Google Shape;484;p55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56"/>
          <p:cNvGrpSpPr/>
          <p:nvPr/>
        </p:nvGrpSpPr>
        <p:grpSpPr>
          <a:xfrm>
            <a:off x="3804725" y="1112825"/>
            <a:ext cx="5027576" cy="3538724"/>
            <a:chOff x="3804725" y="1112825"/>
            <a:chExt cx="5027576" cy="3538724"/>
          </a:xfrm>
        </p:grpSpPr>
        <p:pic>
          <p:nvPicPr>
            <p:cNvPr id="491" name="Google Shape;491;p56"/>
            <p:cNvPicPr preferRelativeResize="0"/>
            <p:nvPr/>
          </p:nvPicPr>
          <p:blipFill rotWithShape="1">
            <a:blip r:embed="rId3">
              <a:alphaModFix/>
            </a:blip>
            <a:srcRect b="29780" l="20912" r="15389" t="0"/>
            <a:stretch/>
          </p:blipFill>
          <p:spPr>
            <a:xfrm>
              <a:off x="3804725" y="1112825"/>
              <a:ext cx="5027576" cy="3538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6"/>
            <p:cNvSpPr txBox="1"/>
            <p:nvPr/>
          </p:nvSpPr>
          <p:spPr>
            <a:xfrm>
              <a:off x="3908975" y="2303025"/>
              <a:ext cx="3765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7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ci</a:t>
              </a:r>
              <a:endParaRPr sz="17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cxnSp>
          <p:nvCxnSpPr>
            <p:cNvPr id="493" name="Google Shape;493;p56"/>
            <p:cNvCxnSpPr>
              <a:stCxn id="492" idx="3"/>
            </p:cNvCxnSpPr>
            <p:nvPr/>
          </p:nvCxnSpPr>
          <p:spPr>
            <a:xfrm>
              <a:off x="4285475" y="2550825"/>
              <a:ext cx="3372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94" name="Google Shape;494;p56"/>
            <p:cNvSpPr txBox="1"/>
            <p:nvPr/>
          </p:nvSpPr>
          <p:spPr>
            <a:xfrm>
              <a:off x="5346500" y="2453575"/>
              <a:ext cx="416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ri</a:t>
              </a:r>
              <a:endParaRPr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sp>
          <p:nvSpPr>
            <p:cNvPr id="495" name="Google Shape;495;p56"/>
            <p:cNvSpPr txBox="1"/>
            <p:nvPr/>
          </p:nvSpPr>
          <p:spPr>
            <a:xfrm>
              <a:off x="7412225" y="2602425"/>
              <a:ext cx="3372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rj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96" name="Google Shape;496;p56"/>
            <p:cNvSpPr txBox="1"/>
            <p:nvPr/>
          </p:nvSpPr>
          <p:spPr>
            <a:xfrm>
              <a:off x="6356700" y="2641375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s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497" name="Google Shape;497;p56"/>
            <p:cNvSpPr txBox="1"/>
            <p:nvPr/>
          </p:nvSpPr>
          <p:spPr>
            <a:xfrm>
              <a:off x="5219675" y="3299450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t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498" name="Google Shape;498;p56"/>
            <p:cNvSpPr txBox="1"/>
            <p:nvPr/>
          </p:nvSpPr>
          <p:spPr>
            <a:xfrm>
              <a:off x="7075025" y="3789075"/>
              <a:ext cx="3372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t’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99" name="Google Shape;499;p56"/>
            <p:cNvSpPr txBox="1"/>
            <p:nvPr/>
          </p:nvSpPr>
          <p:spPr>
            <a:xfrm>
              <a:off x="5894775" y="4179525"/>
              <a:ext cx="353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H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500" name="Google Shape;500;p56"/>
            <p:cNvCxnSpPr>
              <a:stCxn id="499" idx="0"/>
            </p:cNvCxnSpPr>
            <p:nvPr/>
          </p:nvCxnSpPr>
          <p:spPr>
            <a:xfrm flipH="1" rot="10800000">
              <a:off x="6071325" y="3697125"/>
              <a:ext cx="244200" cy="48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01" name="Google Shape;501;p56"/>
            <p:cNvSpPr txBox="1"/>
            <p:nvPr/>
          </p:nvSpPr>
          <p:spPr>
            <a:xfrm>
              <a:off x="8325000" y="4041075"/>
              <a:ext cx="507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cj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502" name="Google Shape;502;p56"/>
          <p:cNvSpPr txBox="1"/>
          <p:nvPr/>
        </p:nvSpPr>
        <p:spPr>
          <a:xfrm>
            <a:off x="510800" y="2044637"/>
            <a:ext cx="3412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Nos interesa calcular t y s en función de los radios de las esferas y los centros ya que es lo que conoceremos del problema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03" name="Google Shape;503;p56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7"/>
          <p:cNvGrpSpPr/>
          <p:nvPr/>
        </p:nvGrpSpPr>
        <p:grpSpPr>
          <a:xfrm>
            <a:off x="3804725" y="1112825"/>
            <a:ext cx="5027576" cy="3538724"/>
            <a:chOff x="3804725" y="1112825"/>
            <a:chExt cx="5027576" cy="3538724"/>
          </a:xfrm>
        </p:grpSpPr>
        <p:pic>
          <p:nvPicPr>
            <p:cNvPr id="510" name="Google Shape;510;p57"/>
            <p:cNvPicPr preferRelativeResize="0"/>
            <p:nvPr/>
          </p:nvPicPr>
          <p:blipFill rotWithShape="1">
            <a:blip r:embed="rId3">
              <a:alphaModFix/>
            </a:blip>
            <a:srcRect b="29780" l="20912" r="15389" t="0"/>
            <a:stretch/>
          </p:blipFill>
          <p:spPr>
            <a:xfrm>
              <a:off x="3804725" y="1112825"/>
              <a:ext cx="5027576" cy="3538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7"/>
            <p:cNvSpPr txBox="1"/>
            <p:nvPr/>
          </p:nvSpPr>
          <p:spPr>
            <a:xfrm>
              <a:off x="3908975" y="2303025"/>
              <a:ext cx="3765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7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ci</a:t>
              </a:r>
              <a:endParaRPr sz="17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cxnSp>
          <p:nvCxnSpPr>
            <p:cNvPr id="512" name="Google Shape;512;p57"/>
            <p:cNvCxnSpPr>
              <a:stCxn id="511" idx="3"/>
            </p:cNvCxnSpPr>
            <p:nvPr/>
          </p:nvCxnSpPr>
          <p:spPr>
            <a:xfrm>
              <a:off x="4285475" y="2550825"/>
              <a:ext cx="3372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13" name="Google Shape;513;p57"/>
            <p:cNvSpPr txBox="1"/>
            <p:nvPr/>
          </p:nvSpPr>
          <p:spPr>
            <a:xfrm>
              <a:off x="5346500" y="2453575"/>
              <a:ext cx="416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ri</a:t>
              </a:r>
              <a:endParaRPr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sp>
          <p:nvSpPr>
            <p:cNvPr id="514" name="Google Shape;514;p57"/>
            <p:cNvSpPr txBox="1"/>
            <p:nvPr/>
          </p:nvSpPr>
          <p:spPr>
            <a:xfrm>
              <a:off x="7412225" y="2602425"/>
              <a:ext cx="3372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rj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515" name="Google Shape;515;p57"/>
            <p:cNvSpPr txBox="1"/>
            <p:nvPr/>
          </p:nvSpPr>
          <p:spPr>
            <a:xfrm>
              <a:off x="6356700" y="2641375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s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516" name="Google Shape;516;p57"/>
            <p:cNvSpPr txBox="1"/>
            <p:nvPr/>
          </p:nvSpPr>
          <p:spPr>
            <a:xfrm>
              <a:off x="5219675" y="3299450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t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517" name="Google Shape;517;p57"/>
            <p:cNvSpPr txBox="1"/>
            <p:nvPr/>
          </p:nvSpPr>
          <p:spPr>
            <a:xfrm>
              <a:off x="7075025" y="3789075"/>
              <a:ext cx="3372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t’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518" name="Google Shape;518;p57"/>
            <p:cNvSpPr txBox="1"/>
            <p:nvPr/>
          </p:nvSpPr>
          <p:spPr>
            <a:xfrm>
              <a:off x="5894775" y="4179525"/>
              <a:ext cx="353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H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519" name="Google Shape;519;p57"/>
            <p:cNvCxnSpPr>
              <a:stCxn id="518" idx="0"/>
            </p:cNvCxnSpPr>
            <p:nvPr/>
          </p:nvCxnSpPr>
          <p:spPr>
            <a:xfrm flipH="1" rot="10800000">
              <a:off x="6071325" y="3697125"/>
              <a:ext cx="244200" cy="48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20" name="Google Shape;520;p57"/>
            <p:cNvSpPr txBox="1"/>
            <p:nvPr/>
          </p:nvSpPr>
          <p:spPr>
            <a:xfrm>
              <a:off x="8325000" y="4041075"/>
              <a:ext cx="507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cj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521" name="Google Shape;5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75" y="1314050"/>
            <a:ext cx="18097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57"/>
          <p:cNvCxnSpPr/>
          <p:nvPr/>
        </p:nvCxnSpPr>
        <p:spPr>
          <a:xfrm>
            <a:off x="850800" y="2148825"/>
            <a:ext cx="218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7"/>
          <p:cNvCxnSpPr/>
          <p:nvPr/>
        </p:nvCxnSpPr>
        <p:spPr>
          <a:xfrm>
            <a:off x="671700" y="1922075"/>
            <a:ext cx="17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4" name="Google Shape;524;p57"/>
          <p:cNvPicPr preferRelativeResize="0"/>
          <p:nvPr/>
        </p:nvPicPr>
        <p:blipFill rotWithShape="1">
          <a:blip r:embed="rId5">
            <a:alphaModFix/>
          </a:blip>
          <a:srcRect b="0" l="0" r="42469" t="0"/>
          <a:stretch/>
        </p:blipFill>
        <p:spPr>
          <a:xfrm>
            <a:off x="903138" y="2212075"/>
            <a:ext cx="2079325" cy="35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7"/>
          <p:cNvPicPr preferRelativeResize="0"/>
          <p:nvPr/>
        </p:nvPicPr>
        <p:blipFill rotWithShape="1">
          <a:blip r:embed="rId5">
            <a:alphaModFix/>
          </a:blip>
          <a:srcRect b="-36098" l="57531" r="-2019" t="-37784"/>
          <a:stretch/>
        </p:blipFill>
        <p:spPr>
          <a:xfrm>
            <a:off x="933350" y="2514475"/>
            <a:ext cx="1607850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0050" y="3294813"/>
            <a:ext cx="24384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5053850" y="1232650"/>
            <a:ext cx="3585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d=t+t’ (distancia entre centros)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528" name="Google Shape;52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2775" y="3938225"/>
            <a:ext cx="19335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7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30" name="Google Shape;530;p57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58"/>
          <p:cNvGrpSpPr/>
          <p:nvPr/>
        </p:nvGrpSpPr>
        <p:grpSpPr>
          <a:xfrm>
            <a:off x="3804725" y="1112825"/>
            <a:ext cx="5027576" cy="3538724"/>
            <a:chOff x="3804725" y="1112825"/>
            <a:chExt cx="5027576" cy="3538724"/>
          </a:xfrm>
        </p:grpSpPr>
        <p:pic>
          <p:nvPicPr>
            <p:cNvPr id="536" name="Google Shape;536;p58"/>
            <p:cNvPicPr preferRelativeResize="0"/>
            <p:nvPr/>
          </p:nvPicPr>
          <p:blipFill rotWithShape="1">
            <a:blip r:embed="rId3">
              <a:alphaModFix/>
            </a:blip>
            <a:srcRect b="29780" l="20912" r="15389" t="0"/>
            <a:stretch/>
          </p:blipFill>
          <p:spPr>
            <a:xfrm>
              <a:off x="3804725" y="1112825"/>
              <a:ext cx="5027576" cy="3538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58"/>
            <p:cNvSpPr txBox="1"/>
            <p:nvPr/>
          </p:nvSpPr>
          <p:spPr>
            <a:xfrm>
              <a:off x="3908975" y="2303025"/>
              <a:ext cx="3765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7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ci</a:t>
              </a:r>
              <a:endParaRPr sz="17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cxnSp>
          <p:nvCxnSpPr>
            <p:cNvPr id="538" name="Google Shape;538;p58"/>
            <p:cNvCxnSpPr>
              <a:stCxn id="537" idx="3"/>
            </p:cNvCxnSpPr>
            <p:nvPr/>
          </p:nvCxnSpPr>
          <p:spPr>
            <a:xfrm>
              <a:off x="4285475" y="2550825"/>
              <a:ext cx="3372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39" name="Google Shape;539;p58"/>
            <p:cNvSpPr txBox="1"/>
            <p:nvPr/>
          </p:nvSpPr>
          <p:spPr>
            <a:xfrm>
              <a:off x="5346500" y="2453575"/>
              <a:ext cx="416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nvergence"/>
                  <a:ea typeface="Convergence"/>
                  <a:cs typeface="Convergence"/>
                  <a:sym typeface="Convergence"/>
                </a:rPr>
                <a:t>ri</a:t>
              </a:r>
              <a:endParaRPr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endParaRPr>
            </a:p>
          </p:txBody>
        </p:sp>
        <p:sp>
          <p:nvSpPr>
            <p:cNvPr id="540" name="Google Shape;540;p58"/>
            <p:cNvSpPr txBox="1"/>
            <p:nvPr/>
          </p:nvSpPr>
          <p:spPr>
            <a:xfrm>
              <a:off x="7412225" y="2602425"/>
              <a:ext cx="3372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rj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541" name="Google Shape;541;p58"/>
            <p:cNvSpPr txBox="1"/>
            <p:nvPr/>
          </p:nvSpPr>
          <p:spPr>
            <a:xfrm>
              <a:off x="6356700" y="2641375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s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542" name="Google Shape;542;p58"/>
            <p:cNvSpPr txBox="1"/>
            <p:nvPr/>
          </p:nvSpPr>
          <p:spPr>
            <a:xfrm>
              <a:off x="5219675" y="3299450"/>
              <a:ext cx="3765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980000"/>
                  </a:solidFill>
                </a:rPr>
                <a:t>t</a:t>
              </a:r>
              <a:endParaRPr b="1" sz="1800">
                <a:solidFill>
                  <a:srgbClr val="980000"/>
                </a:solidFill>
              </a:endParaRPr>
            </a:p>
          </p:txBody>
        </p:sp>
        <p:sp>
          <p:nvSpPr>
            <p:cNvPr id="543" name="Google Shape;543;p58"/>
            <p:cNvSpPr txBox="1"/>
            <p:nvPr/>
          </p:nvSpPr>
          <p:spPr>
            <a:xfrm>
              <a:off x="7075025" y="3789075"/>
              <a:ext cx="3372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t’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544" name="Google Shape;544;p58"/>
            <p:cNvSpPr txBox="1"/>
            <p:nvPr/>
          </p:nvSpPr>
          <p:spPr>
            <a:xfrm>
              <a:off x="5894775" y="4179525"/>
              <a:ext cx="353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H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545" name="Google Shape;545;p58"/>
            <p:cNvCxnSpPr>
              <a:stCxn id="544" idx="0"/>
            </p:cNvCxnSpPr>
            <p:nvPr/>
          </p:nvCxnSpPr>
          <p:spPr>
            <a:xfrm flipH="1" rot="10800000">
              <a:off x="6071325" y="3697125"/>
              <a:ext cx="244200" cy="48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46" name="Google Shape;546;p58"/>
            <p:cNvSpPr txBox="1"/>
            <p:nvPr/>
          </p:nvSpPr>
          <p:spPr>
            <a:xfrm>
              <a:off x="8325000" y="4041075"/>
              <a:ext cx="507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cj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547" name="Google Shape;547;p58"/>
          <p:cNvSpPr txBox="1"/>
          <p:nvPr/>
        </p:nvSpPr>
        <p:spPr>
          <a:xfrm>
            <a:off x="5053850" y="1232650"/>
            <a:ext cx="3585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d=t+t’ (distancia entre centros)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548" name="Google Shape;5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75" y="1232650"/>
            <a:ext cx="22479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26" y="2725524"/>
            <a:ext cx="3993800" cy="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8"/>
          <p:cNvSpPr txBox="1"/>
          <p:nvPr>
            <p:ph idx="4294967295" type="title"/>
          </p:nvPr>
        </p:nvSpPr>
        <p:spPr>
          <a:xfrm>
            <a:off x="378075" y="3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51" name="Google Shape;551;p58"/>
          <p:cNvSpPr txBox="1"/>
          <p:nvPr/>
        </p:nvSpPr>
        <p:spPr>
          <a:xfrm>
            <a:off x="3353500" y="433650"/>
            <a:ext cx="3662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esferas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57" name="Google Shape;557;p59"/>
          <p:cNvSpPr txBox="1"/>
          <p:nvPr/>
        </p:nvSpPr>
        <p:spPr>
          <a:xfrm>
            <a:off x="3220775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Proteína 1FDS.pdb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558" name="Google Shape;558;p59"/>
          <p:cNvPicPr preferRelativeResize="0"/>
          <p:nvPr/>
        </p:nvPicPr>
        <p:blipFill rotWithShape="1">
          <a:blip r:embed="rId3">
            <a:alphaModFix/>
          </a:blip>
          <a:srcRect b="23968" l="29582" r="42278" t="25980"/>
          <a:stretch/>
        </p:blipFill>
        <p:spPr>
          <a:xfrm>
            <a:off x="5333750" y="493900"/>
            <a:ext cx="2712750" cy="27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9"/>
          <p:cNvPicPr preferRelativeResize="0"/>
          <p:nvPr/>
        </p:nvPicPr>
        <p:blipFill rotWithShape="1">
          <a:blip r:embed="rId4">
            <a:alphaModFix/>
          </a:blip>
          <a:srcRect b="26732" l="0" r="0" t="24314"/>
          <a:stretch/>
        </p:blipFill>
        <p:spPr>
          <a:xfrm>
            <a:off x="4274600" y="3032625"/>
            <a:ext cx="4311875" cy="21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50" y="867500"/>
            <a:ext cx="4125075" cy="41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0"/>
          <p:cNvPicPr preferRelativeResize="0"/>
          <p:nvPr/>
        </p:nvPicPr>
        <p:blipFill rotWithShape="1">
          <a:blip r:embed="rId3">
            <a:alphaModFix/>
          </a:blip>
          <a:srcRect b="0" l="5647" r="7607" t="13201"/>
          <a:stretch/>
        </p:blipFill>
        <p:spPr>
          <a:xfrm>
            <a:off x="1629000" y="1522200"/>
            <a:ext cx="5756776" cy="3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0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67" name="Google Shape;567;p60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1"/>
          <p:cNvPicPr preferRelativeResize="0"/>
          <p:nvPr/>
        </p:nvPicPr>
        <p:blipFill rotWithShape="1">
          <a:blip r:embed="rId3">
            <a:alphaModFix/>
          </a:blip>
          <a:srcRect b="0" l="3758" r="5464" t="7518"/>
          <a:stretch/>
        </p:blipFill>
        <p:spPr>
          <a:xfrm>
            <a:off x="1503675" y="1304950"/>
            <a:ext cx="6024150" cy="35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1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74" name="Google Shape;574;p61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2248" l="7560" r="3281" t="0"/>
          <a:stretch/>
        </p:blipFill>
        <p:spPr>
          <a:xfrm>
            <a:off x="1156175" y="2061325"/>
            <a:ext cx="4904825" cy="3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735688" y="782450"/>
            <a:ext cx="2767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Problema de “docking”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5606" l="0" r="0" t="0"/>
          <a:stretch/>
        </p:blipFill>
        <p:spPr>
          <a:xfrm>
            <a:off x="3560075" y="159238"/>
            <a:ext cx="5046725" cy="2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6142725" y="2265575"/>
            <a:ext cx="2102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80" name="Google Shape;580;p62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581" name="Google Shape;581;p62"/>
          <p:cNvPicPr preferRelativeResize="0"/>
          <p:nvPr/>
        </p:nvPicPr>
        <p:blipFill rotWithShape="1">
          <a:blip r:embed="rId3">
            <a:alphaModFix/>
          </a:blip>
          <a:srcRect b="0" l="3763" r="5335" t="7518"/>
          <a:stretch/>
        </p:blipFill>
        <p:spPr>
          <a:xfrm>
            <a:off x="1503675" y="1304950"/>
            <a:ext cx="6032500" cy="35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3"/>
          <p:cNvPicPr preferRelativeResize="0"/>
          <p:nvPr/>
        </p:nvPicPr>
        <p:blipFill rotWithShape="1">
          <a:blip r:embed="rId3">
            <a:alphaModFix/>
          </a:blip>
          <a:srcRect b="0" l="3379" r="5279" t="8391"/>
          <a:stretch/>
        </p:blipFill>
        <p:spPr>
          <a:xfrm>
            <a:off x="1478600" y="1338375"/>
            <a:ext cx="6061075" cy="35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3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 amt="54000"/>
          </a:blip>
          <a:srcRect b="0" l="21553" r="18426" t="5087"/>
          <a:stretch/>
        </p:blipFill>
        <p:spPr>
          <a:xfrm>
            <a:off x="2684325" y="1212275"/>
            <a:ext cx="3983176" cy="36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4"/>
          <p:cNvSpPr txBox="1"/>
          <p:nvPr/>
        </p:nvSpPr>
        <p:spPr>
          <a:xfrm>
            <a:off x="3013350" y="1212275"/>
            <a:ext cx="3117300" cy="9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La recta es intersección de los planos que contienen a los círculos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95" name="Google Shape;595;p64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5"/>
          <p:cNvPicPr preferRelativeResize="0"/>
          <p:nvPr/>
        </p:nvPicPr>
        <p:blipFill rotWithShape="1">
          <a:blip r:embed="rId3">
            <a:alphaModFix/>
          </a:blip>
          <a:srcRect b="4926" l="21125" r="33619" t="26739"/>
          <a:stretch/>
        </p:blipFill>
        <p:spPr>
          <a:xfrm>
            <a:off x="4734600" y="1201800"/>
            <a:ext cx="4097701" cy="356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5"/>
          <p:cNvPicPr preferRelativeResize="0"/>
          <p:nvPr/>
        </p:nvPicPr>
        <p:blipFill rotWithShape="1">
          <a:blip r:embed="rId4">
            <a:alphaModFix/>
          </a:blip>
          <a:srcRect b="12133" l="21999" r="30413" t="15601"/>
          <a:stretch/>
        </p:blipFill>
        <p:spPr>
          <a:xfrm>
            <a:off x="311700" y="1145824"/>
            <a:ext cx="4202200" cy="3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5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04" name="Google Shape;604;p65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6"/>
          <p:cNvPicPr preferRelativeResize="0"/>
          <p:nvPr/>
        </p:nvPicPr>
        <p:blipFill rotWithShape="1">
          <a:blip r:embed="rId3">
            <a:alphaModFix/>
          </a:blip>
          <a:srcRect b="4926" l="21125" r="33619" t="26739"/>
          <a:stretch/>
        </p:blipFill>
        <p:spPr>
          <a:xfrm>
            <a:off x="4734600" y="1201800"/>
            <a:ext cx="4097701" cy="356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6"/>
          <p:cNvPicPr preferRelativeResize="0"/>
          <p:nvPr/>
        </p:nvPicPr>
        <p:blipFill rotWithShape="1">
          <a:blip r:embed="rId4">
            <a:alphaModFix/>
          </a:blip>
          <a:srcRect b="12133" l="21999" r="30413" t="15601"/>
          <a:stretch/>
        </p:blipFill>
        <p:spPr>
          <a:xfrm>
            <a:off x="311700" y="1145824"/>
            <a:ext cx="4202200" cy="3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6"/>
          <p:cNvSpPr txBox="1"/>
          <p:nvPr/>
        </p:nvSpPr>
        <p:spPr>
          <a:xfrm>
            <a:off x="3630700" y="2061875"/>
            <a:ext cx="526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12" name="Google Shape;612;p66"/>
          <p:cNvSpPr txBox="1"/>
          <p:nvPr/>
        </p:nvSpPr>
        <p:spPr>
          <a:xfrm>
            <a:off x="739575" y="3922050"/>
            <a:ext cx="52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13" name="Google Shape;613;p66"/>
          <p:cNvSpPr txBox="1"/>
          <p:nvPr/>
        </p:nvSpPr>
        <p:spPr>
          <a:xfrm>
            <a:off x="5833775" y="1201800"/>
            <a:ext cx="526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14" name="Google Shape;614;p66"/>
          <p:cNvSpPr txBox="1"/>
          <p:nvPr/>
        </p:nvSpPr>
        <p:spPr>
          <a:xfrm>
            <a:off x="4847650" y="4029625"/>
            <a:ext cx="52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15" name="Google Shape;615;p66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16" name="Google Shape;616;p66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7"/>
          <p:cNvPicPr preferRelativeResize="0"/>
          <p:nvPr/>
        </p:nvPicPr>
        <p:blipFill rotWithShape="1">
          <a:blip r:embed="rId3">
            <a:alphaModFix/>
          </a:blip>
          <a:srcRect b="12133" l="21999" r="30413" t="15601"/>
          <a:stretch/>
        </p:blipFill>
        <p:spPr>
          <a:xfrm>
            <a:off x="311700" y="1145824"/>
            <a:ext cx="4202200" cy="3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7"/>
          <p:cNvSpPr txBox="1"/>
          <p:nvPr/>
        </p:nvSpPr>
        <p:spPr>
          <a:xfrm>
            <a:off x="3630700" y="2061875"/>
            <a:ext cx="526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23" name="Google Shape;623;p67"/>
          <p:cNvSpPr txBox="1"/>
          <p:nvPr/>
        </p:nvSpPr>
        <p:spPr>
          <a:xfrm>
            <a:off x="739575" y="3922050"/>
            <a:ext cx="526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624" name="Google Shape;62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00" y="2134788"/>
            <a:ext cx="12192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7"/>
          <p:cNvSpPr txBox="1"/>
          <p:nvPr/>
        </p:nvSpPr>
        <p:spPr>
          <a:xfrm>
            <a:off x="4769325" y="3249625"/>
            <a:ext cx="3989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Nos sigue faltando un punto base para la recta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26" name="Google Shape;626;p67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27" name="Google Shape;627;p67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8"/>
          <p:cNvPicPr preferRelativeResize="0"/>
          <p:nvPr/>
        </p:nvPicPr>
        <p:blipFill rotWithShape="1">
          <a:blip r:embed="rId3">
            <a:alphaModFix/>
          </a:blip>
          <a:srcRect b="0" l="22529" r="29259" t="8206"/>
          <a:stretch/>
        </p:blipFill>
        <p:spPr>
          <a:xfrm>
            <a:off x="1014325" y="1368050"/>
            <a:ext cx="2956449" cy="32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8"/>
          <p:cNvPicPr preferRelativeResize="0"/>
          <p:nvPr/>
        </p:nvPicPr>
        <p:blipFill rotWithShape="1">
          <a:blip r:embed="rId4">
            <a:alphaModFix/>
          </a:blip>
          <a:srcRect b="0" l="17535" r="26988" t="8206"/>
          <a:stretch/>
        </p:blipFill>
        <p:spPr>
          <a:xfrm>
            <a:off x="4699313" y="1368038"/>
            <a:ext cx="3401776" cy="324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8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35" name="Google Shape;635;p68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9"/>
          <p:cNvPicPr preferRelativeResize="0"/>
          <p:nvPr/>
        </p:nvPicPr>
        <p:blipFill rotWithShape="1">
          <a:blip r:embed="rId3">
            <a:alphaModFix/>
          </a:blip>
          <a:srcRect b="0" l="22529" r="29259" t="8206"/>
          <a:stretch/>
        </p:blipFill>
        <p:spPr>
          <a:xfrm>
            <a:off x="1014325" y="1368050"/>
            <a:ext cx="2956449" cy="32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9"/>
          <p:cNvPicPr preferRelativeResize="0"/>
          <p:nvPr/>
        </p:nvPicPr>
        <p:blipFill rotWithShape="1">
          <a:blip r:embed="rId4">
            <a:alphaModFix/>
          </a:blip>
          <a:srcRect b="0" l="17535" r="26988" t="8206"/>
          <a:stretch/>
        </p:blipFill>
        <p:spPr>
          <a:xfrm>
            <a:off x="4699313" y="1368038"/>
            <a:ext cx="3401776" cy="324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43" name="Google Shape;643;p69"/>
          <p:cNvSpPr txBox="1"/>
          <p:nvPr/>
        </p:nvSpPr>
        <p:spPr>
          <a:xfrm>
            <a:off x="3353500" y="422550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Intersección de dos circunferencias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49" name="Google Shape;649;p70"/>
          <p:cNvSpPr txBox="1"/>
          <p:nvPr/>
        </p:nvSpPr>
        <p:spPr>
          <a:xfrm>
            <a:off x="3383625" y="422575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Cómputo del área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50" name="Google Shape;650;p70"/>
          <p:cNvSpPr txBox="1"/>
          <p:nvPr/>
        </p:nvSpPr>
        <p:spPr>
          <a:xfrm>
            <a:off x="408200" y="1657600"/>
            <a:ext cx="369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Teorema de Gauss-Bonnet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651" name="Google Shape;651;p70"/>
          <p:cNvPicPr preferRelativeResize="0"/>
          <p:nvPr/>
        </p:nvPicPr>
        <p:blipFill rotWithShape="1">
          <a:blip r:embed="rId3">
            <a:alphaModFix/>
          </a:blip>
          <a:srcRect b="0" l="3603" r="5636" t="0"/>
          <a:stretch/>
        </p:blipFill>
        <p:spPr>
          <a:xfrm>
            <a:off x="560813" y="2336300"/>
            <a:ext cx="8022375" cy="18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1"/>
          <p:cNvSpPr txBox="1"/>
          <p:nvPr>
            <p:ph idx="4294967295" type="title"/>
          </p:nvPr>
        </p:nvSpPr>
        <p:spPr>
          <a:xfrm>
            <a:off x="575850" y="2285400"/>
            <a:ext cx="79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720">
                <a:latin typeface="Convergence"/>
                <a:ea typeface="Convergence"/>
                <a:cs typeface="Convergence"/>
                <a:sym typeface="Convergence"/>
              </a:rPr>
              <a:t>Conclusiones y preguntas</a:t>
            </a:r>
            <a:endParaRPr sz="372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700713" y="583875"/>
            <a:ext cx="2767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Problema de “binding”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99" y="188050"/>
            <a:ext cx="4269050" cy="2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00" y="1518150"/>
            <a:ext cx="3188200" cy="29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373750" y="2571750"/>
            <a:ext cx="1471500" cy="6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750" y="3029025"/>
            <a:ext cx="5043801" cy="205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/>
        </p:nvSpPr>
        <p:spPr>
          <a:xfrm>
            <a:off x="659425" y="1279278"/>
            <a:ext cx="7781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Chaoyu Quan, Benjamin Stamm. </a:t>
            </a:r>
            <a:r>
              <a:rPr i="1"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Mathematical analysis and    calculation of molecular surfaces</a:t>
            </a: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. 2016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Chaoyu Quan, Benjamin Stamm. </a:t>
            </a:r>
            <a:r>
              <a:rPr i="1"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Meshing molecular surfaces based on analytical implicit representation</a:t>
            </a: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. 2017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Michael B. Connolly. </a:t>
            </a:r>
            <a:r>
              <a:rPr i="1"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Analytical Molecular Surface Calculation. </a:t>
            </a: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1983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62" name="Google Shape;662;p72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Referencias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668" name="Google Shape;668;p73"/>
          <p:cNvPicPr preferRelativeResize="0"/>
          <p:nvPr/>
        </p:nvPicPr>
        <p:blipFill rotWithShape="1">
          <a:blip r:embed="rId3">
            <a:alphaModFix/>
          </a:blip>
          <a:srcRect b="1681" l="4133" r="8468" t="3835"/>
          <a:stretch/>
        </p:blipFill>
        <p:spPr>
          <a:xfrm>
            <a:off x="1151425" y="1090925"/>
            <a:ext cx="33528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3"/>
          <p:cNvSpPr txBox="1"/>
          <p:nvPr/>
        </p:nvSpPr>
        <p:spPr>
          <a:xfrm>
            <a:off x="5010475" y="1633850"/>
            <a:ext cx="2548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vergence"/>
              <a:buChar char="+"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#Vértices = k+1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70" name="Google Shape;670;p73"/>
          <p:cNvSpPr txBox="1"/>
          <p:nvPr/>
        </p:nvSpPr>
        <p:spPr>
          <a:xfrm>
            <a:off x="5010475" y="2129450"/>
            <a:ext cx="2200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vergence"/>
              <a:buChar char="-"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#Aristas = 2k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71" name="Google Shape;671;p73"/>
          <p:cNvSpPr txBox="1"/>
          <p:nvPr/>
        </p:nvSpPr>
        <p:spPr>
          <a:xfrm>
            <a:off x="5010475" y="2571738"/>
            <a:ext cx="2200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vergence"/>
              <a:buChar char="+"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#</a:t>
            </a: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Caras = k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cxnSp>
        <p:nvCxnSpPr>
          <p:cNvPr id="672" name="Google Shape;672;p73"/>
          <p:cNvCxnSpPr/>
          <p:nvPr/>
        </p:nvCxnSpPr>
        <p:spPr>
          <a:xfrm>
            <a:off x="4932175" y="3119750"/>
            <a:ext cx="27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73"/>
          <p:cNvSpPr txBox="1"/>
          <p:nvPr/>
        </p:nvSpPr>
        <p:spPr>
          <a:xfrm>
            <a:off x="5010475" y="3172138"/>
            <a:ext cx="2200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= 1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74" name="Google Shape;674;p73"/>
          <p:cNvSpPr txBox="1"/>
          <p:nvPr/>
        </p:nvSpPr>
        <p:spPr>
          <a:xfrm>
            <a:off x="3383625" y="422575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Cómputo del área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4"/>
          <p:cNvSpPr txBox="1"/>
          <p:nvPr>
            <p:ph idx="4294967295" type="title"/>
          </p:nvPr>
        </p:nvSpPr>
        <p:spPr>
          <a:xfrm>
            <a:off x="378075" y="3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Cálculo analítico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80" name="Google Shape;680;p74"/>
          <p:cNvSpPr txBox="1"/>
          <p:nvPr/>
        </p:nvSpPr>
        <p:spPr>
          <a:xfrm>
            <a:off x="3383625" y="422575"/>
            <a:ext cx="4097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Cómputo del área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681" name="Google Shape;6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325" y="1771888"/>
            <a:ext cx="43815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4"/>
          <p:cNvSpPr txBox="1"/>
          <p:nvPr/>
        </p:nvSpPr>
        <p:spPr>
          <a:xfrm>
            <a:off x="871625" y="1026000"/>
            <a:ext cx="4591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Fórmula de la curvatura geodésica 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683" name="Google Shape;6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300" y="3416775"/>
            <a:ext cx="32575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4"/>
          <p:cNvSpPr txBox="1"/>
          <p:nvPr/>
        </p:nvSpPr>
        <p:spPr>
          <a:xfrm>
            <a:off x="871625" y="2679425"/>
            <a:ext cx="4591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Normal al parche</a:t>
            </a:r>
            <a:endParaRPr sz="18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8" y="0"/>
            <a:ext cx="87826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613" y="1140575"/>
            <a:ext cx="6500776" cy="3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vergence"/>
                <a:ea typeface="Convergence"/>
                <a:cs typeface="Convergence"/>
                <a:sym typeface="Convergence"/>
              </a:rPr>
              <a:t>Tipos de superficies que se pueden considerar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4877375" y="1324288"/>
            <a:ext cx="3460950" cy="3360638"/>
            <a:chOff x="202675" y="1377863"/>
            <a:chExt cx="3460950" cy="3360638"/>
          </a:xfrm>
        </p:grpSpPr>
        <p:sp>
          <p:nvSpPr>
            <p:cNvPr id="153" name="Google Shape;153;p21"/>
            <p:cNvSpPr/>
            <p:nvPr/>
          </p:nvSpPr>
          <p:spPr>
            <a:xfrm>
              <a:off x="201602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830450" y="27057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1237350" y="204265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1657625" y="3090900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02675" y="1702925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1850275" y="1377863"/>
              <a:ext cx="1647600" cy="1647600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/>
        </p:nvSpPr>
        <p:spPr>
          <a:xfrm>
            <a:off x="455400" y="2116450"/>
            <a:ext cx="37638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2"/>
                </a:solidFill>
                <a:latin typeface="Convergence"/>
                <a:ea typeface="Convergence"/>
                <a:cs typeface="Convergence"/>
                <a:sym typeface="Convergence"/>
              </a:rPr>
              <a:t>Van Der Waals (VdW)</a:t>
            </a:r>
            <a:endParaRPr sz="40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